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lfa Slab One" pitchFamily="2" charset="7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Proxima Nova" panose="02000506030000020004" pitchFamily="2" charset="0"/>
      <p:regular r:id="rId32"/>
      <p:bold r:id="rId33"/>
      <p:italic r:id="rId34"/>
      <p:boldItalic r:id="rId35"/>
    </p:embeddedFont>
    <p:embeddedFont>
      <p:font typeface="Varela Round" pitchFamily="2" charset="-79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>
      <p:cViewPr varScale="1">
        <p:scale>
          <a:sx n="122" d="100"/>
          <a:sy n="122" d="100"/>
        </p:scale>
        <p:origin x="8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97ceb8b2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97ceb8b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97ceb8b2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97ceb8b2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97ceb8b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97ceb8b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ab24882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ab24882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bab24882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bab24882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ab24882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ab24882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ab24882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ab24882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c978e2f6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c978e2f6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WNBA - Average from less than 5 feet in 2018 Season was 60.2%, next highest was from 5-9 feet at 42.9%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- Average from less than 5 feet was 65.8%, next highest was 10-16 at 41.1%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97ceb8b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97ceb8b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a200ae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a200ae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97ceb8b2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97ceb8b2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97ceb8b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97ceb8b2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c97ceb8b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c97ceb8b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c978e2f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c978e2f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978e2f6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978e2f6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978e2f6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978e2f6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97ceb8b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97ceb8b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613950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WNBA/NBA Rim Heights</a:t>
            </a:r>
            <a:endParaRPr sz="48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B.G. Lemmon</a:t>
            </a: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Tara Rosen</a:t>
            </a: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July 2, 2019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Analysis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 dirty="0">
                <a:solidFill>
                  <a:srgbClr val="000000"/>
                </a:solidFill>
              </a:rPr>
              <a:t>NBA Player Mean Height:</a:t>
            </a:r>
            <a:r>
              <a:rPr lang="en" dirty="0">
                <a:solidFill>
                  <a:srgbClr val="000000"/>
                </a:solidFill>
              </a:rPr>
              <a:t> 	79.10 inches (about 6 ft. 7 in.)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 dirty="0">
                <a:solidFill>
                  <a:srgbClr val="000000"/>
                </a:solidFill>
              </a:rPr>
              <a:t>WNBA Player Mean Height:</a:t>
            </a:r>
            <a:r>
              <a:rPr lang="en" dirty="0">
                <a:solidFill>
                  <a:srgbClr val="000000"/>
                </a:solidFill>
              </a:rPr>
              <a:t>      72.57 inches (about 6 ft.)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 dirty="0">
                <a:solidFill>
                  <a:srgbClr val="000000"/>
                </a:solidFill>
              </a:rPr>
              <a:t>NCAAM Player Mean Vertical:</a:t>
            </a:r>
            <a:r>
              <a:rPr lang="en" dirty="0">
                <a:solidFill>
                  <a:srgbClr val="000000"/>
                </a:solidFill>
              </a:rPr>
              <a:t>  28.1 inches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 dirty="0">
                <a:solidFill>
                  <a:srgbClr val="000000"/>
                </a:solidFill>
              </a:rPr>
              <a:t>NCAAW Player Mean Vertical:</a:t>
            </a:r>
            <a:r>
              <a:rPr lang="en" dirty="0">
                <a:solidFill>
                  <a:srgbClr val="000000"/>
                </a:solidFill>
              </a:rPr>
              <a:t>  19.0 inches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 dirty="0">
                <a:solidFill>
                  <a:srgbClr val="000000"/>
                </a:solidFill>
              </a:rPr>
              <a:t>Avg. Human Standing Reach:</a:t>
            </a:r>
            <a:r>
              <a:rPr lang="en" dirty="0">
                <a:solidFill>
                  <a:srgbClr val="000000"/>
                </a:solidFill>
              </a:rPr>
              <a:t>   1.33x Normal Height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i="1" dirty="0">
                <a:solidFill>
                  <a:srgbClr val="000000"/>
                </a:solidFill>
              </a:rPr>
              <a:t>NBA Player Reaching Jump:</a:t>
            </a:r>
            <a:r>
              <a:rPr lang="en" dirty="0">
                <a:solidFill>
                  <a:srgbClr val="000000"/>
                </a:solidFill>
              </a:rPr>
              <a:t> (1.33 * 79.10) + 28.1 ≈ </a:t>
            </a:r>
            <a:r>
              <a:rPr lang="en" b="1" i="1" u="sng" dirty="0">
                <a:solidFill>
                  <a:srgbClr val="0000FF"/>
                </a:solidFill>
              </a:rPr>
              <a:t>133.3 inches</a:t>
            </a:r>
            <a:endParaRPr b="1" i="1" u="sng"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i="1" dirty="0">
                <a:solidFill>
                  <a:srgbClr val="000000"/>
                </a:solidFill>
              </a:rPr>
              <a:t>WNBA Player Reaching Jump:  </a:t>
            </a:r>
            <a:r>
              <a:rPr lang="en" dirty="0">
                <a:solidFill>
                  <a:srgbClr val="000000"/>
                </a:solidFill>
              </a:rPr>
              <a:t>(1.33 * 72.57) + 19.0 ≈ </a:t>
            </a:r>
            <a:r>
              <a:rPr lang="en" b="1" i="1" u="sng" dirty="0">
                <a:solidFill>
                  <a:srgbClr val="FF00FF"/>
                </a:solidFill>
              </a:rPr>
              <a:t>115.5 inches</a:t>
            </a:r>
            <a:endParaRPr b="1" i="1" u="sng" dirty="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Dunking 101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9100" cy="3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dunk a basketball, you need to have a </a:t>
            </a:r>
            <a:r>
              <a:rPr lang="en" i="1">
                <a:solidFill>
                  <a:srgbClr val="000000"/>
                </a:solidFill>
              </a:rPr>
              <a:t>“reaching jump” </a:t>
            </a:r>
            <a:r>
              <a:rPr lang="en">
                <a:solidFill>
                  <a:srgbClr val="000000"/>
                </a:solidFill>
              </a:rPr>
              <a:t>6 inches above the rim height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At 120 inches (10 feet), an average NBA player meets that requirement easily  (133.3 inches) while an average WNBA player falls well short of that (115.5 inches)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How do we fix this problem??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700" y="1551125"/>
            <a:ext cx="4349100" cy="24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ctrTitle"/>
          </p:nvPr>
        </p:nvSpPr>
        <p:spPr>
          <a:xfrm>
            <a:off x="219300" y="613950"/>
            <a:ext cx="87783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Lower the Rim in the WNBA!!</a:t>
            </a:r>
            <a:endParaRPr sz="4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280100" y="1095850"/>
            <a:ext cx="8280600" cy="2164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25"/>
          <p:cNvGrpSpPr/>
          <p:nvPr/>
        </p:nvGrpSpPr>
        <p:grpSpPr>
          <a:xfrm>
            <a:off x="344425" y="1173650"/>
            <a:ext cx="8063075" cy="1949700"/>
            <a:chOff x="344425" y="640250"/>
            <a:chExt cx="8063075" cy="1949700"/>
          </a:xfrm>
        </p:grpSpPr>
        <p:sp>
          <p:nvSpPr>
            <p:cNvPr id="141" name="Google Shape;141;p25"/>
            <p:cNvSpPr txBox="1"/>
            <p:nvPr/>
          </p:nvSpPr>
          <p:spPr>
            <a:xfrm>
              <a:off x="642625" y="9943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115.5 Inches</a:t>
              </a:r>
              <a:endParaRPr sz="2400">
                <a:solidFill>
                  <a:srgbClr val="FF00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344425" y="1287150"/>
              <a:ext cx="2816100" cy="5910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5"/>
            <p:cNvSpPr txBox="1"/>
            <p:nvPr/>
          </p:nvSpPr>
          <p:spPr>
            <a:xfrm>
              <a:off x="642625" y="16039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120.0 Inches</a:t>
              </a:r>
              <a:endParaRPr sz="24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409799" y="671779"/>
              <a:ext cx="3048103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(WNBA Player “Reaching Jump”)</a:t>
              </a:r>
              <a:endParaRPr b="1" dirty="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3570875" y="1305800"/>
              <a:ext cx="1571700" cy="5943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5"/>
            <p:cNvSpPr txBox="1"/>
            <p:nvPr/>
          </p:nvSpPr>
          <p:spPr>
            <a:xfrm>
              <a:off x="409800" y="2164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roxima Nova"/>
                  <a:ea typeface="Proxima Nova"/>
                  <a:cs typeface="Proxima Nova"/>
                  <a:sym typeface="Proxima Nova"/>
                </a:rPr>
                <a:t>(WNBA / NBA Rim Height)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5824225" y="9943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133.3 Inches</a:t>
              </a:r>
              <a:endParaRPr sz="240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5526025" y="1287150"/>
              <a:ext cx="2816100" cy="5910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5824225" y="16039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        X</a:t>
              </a:r>
              <a:endParaRPr sz="24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5591400" y="640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(NBA Player “Reaching Jump”)</a:t>
              </a:r>
              <a:endParaRPr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591400" y="2164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roxima Nova"/>
                  <a:ea typeface="Proxima Nova"/>
                  <a:cs typeface="Proxima Nova"/>
                  <a:sym typeface="Proxima Nova"/>
                </a:rPr>
                <a:t>(NBA Rim Height Equivalent)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2" name="Google Shape;152;p25"/>
          <p:cNvSpPr txBox="1"/>
          <p:nvPr/>
        </p:nvSpPr>
        <p:spPr>
          <a:xfrm>
            <a:off x="566425" y="3737525"/>
            <a:ext cx="8116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(</a:t>
            </a:r>
            <a:r>
              <a:rPr lang="en" sz="2400">
                <a:solidFill>
                  <a:srgbClr val="0000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133.3 in. </a:t>
            </a: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* 120.0 in.) / </a:t>
            </a:r>
            <a:r>
              <a:rPr lang="en" sz="2400">
                <a:solidFill>
                  <a:srgbClr val="FF00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115.5 in.</a:t>
            </a: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 ≈ </a:t>
            </a:r>
            <a:r>
              <a:rPr lang="en" sz="2400" u="sng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138.5 inches!! </a:t>
            </a:r>
            <a:endParaRPr sz="2400" u="sng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215575" y="4214375"/>
            <a:ext cx="30768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fa Slab One"/>
                <a:ea typeface="Alfa Slab One"/>
                <a:cs typeface="Alfa Slab One"/>
                <a:sym typeface="Alfa Slab One"/>
              </a:rPr>
              <a:t>...or 11.5 Feet!!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Rim Equivalent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ctrTitle"/>
          </p:nvPr>
        </p:nvSpPr>
        <p:spPr>
          <a:xfrm>
            <a:off x="219300" y="613950"/>
            <a:ext cx="87783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...therefore, we believe...</a:t>
            </a:r>
            <a:endParaRPr sz="4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280100" y="1095850"/>
            <a:ext cx="8280600" cy="2164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7"/>
          <p:cNvGrpSpPr/>
          <p:nvPr/>
        </p:nvGrpSpPr>
        <p:grpSpPr>
          <a:xfrm>
            <a:off x="344425" y="1173650"/>
            <a:ext cx="8156949" cy="1949700"/>
            <a:chOff x="344425" y="640250"/>
            <a:chExt cx="8156949" cy="1949700"/>
          </a:xfrm>
        </p:grpSpPr>
        <p:sp>
          <p:nvSpPr>
            <p:cNvPr id="166" name="Google Shape;166;p27"/>
            <p:cNvSpPr txBox="1"/>
            <p:nvPr/>
          </p:nvSpPr>
          <p:spPr>
            <a:xfrm>
              <a:off x="642625" y="9943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00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133.3 Inches</a:t>
              </a:r>
              <a:endParaRPr sz="2400">
                <a:solidFill>
                  <a:srgbClr val="0000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344425" y="1287150"/>
              <a:ext cx="2816100" cy="5910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642625" y="16039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120.0 Inches</a:t>
              </a:r>
              <a:endParaRPr sz="24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409800" y="640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(NBA Player “Reaching Jump”)</a:t>
              </a:r>
              <a:endParaRPr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3570875" y="1305800"/>
              <a:ext cx="1571700" cy="5943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409800" y="2164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roxima Nova"/>
                  <a:ea typeface="Proxima Nova"/>
                  <a:cs typeface="Proxima Nova"/>
                  <a:sym typeface="Proxima Nova"/>
                </a:rPr>
                <a:t>(WNBA / NBA Rim Height)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5824225" y="9943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115.5 Inches</a:t>
              </a:r>
              <a:endParaRPr sz="2400">
                <a:solidFill>
                  <a:srgbClr val="FF00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5526025" y="1287150"/>
              <a:ext cx="2816100" cy="591000"/>
            </a:xfrm>
            <a:prstGeom prst="mathMin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5824225" y="1603925"/>
              <a:ext cx="23295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        X</a:t>
              </a:r>
              <a:endParaRPr sz="24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5591399" y="640250"/>
              <a:ext cx="2909975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(WNBA Player “Reaching Jump”)</a:t>
              </a:r>
              <a:endParaRPr b="1" dirty="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6" name="Google Shape;176;p27"/>
            <p:cNvSpPr txBox="1"/>
            <p:nvPr/>
          </p:nvSpPr>
          <p:spPr>
            <a:xfrm>
              <a:off x="5591400" y="2164250"/>
              <a:ext cx="28161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Proxima Nova"/>
                  <a:ea typeface="Proxima Nova"/>
                  <a:cs typeface="Proxima Nova"/>
                  <a:sym typeface="Proxima Nova"/>
                </a:rPr>
                <a:t>(WNBA Proposed Rim Height)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7" name="Google Shape;177;p27"/>
          <p:cNvSpPr txBox="1"/>
          <p:nvPr/>
        </p:nvSpPr>
        <p:spPr>
          <a:xfrm>
            <a:off x="566425" y="3737525"/>
            <a:ext cx="8116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(</a:t>
            </a:r>
            <a:r>
              <a:rPr lang="en" sz="2400">
                <a:solidFill>
                  <a:srgbClr val="FF00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115.5 in. </a:t>
            </a: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* 120.0 in.) / </a:t>
            </a:r>
            <a:r>
              <a:rPr lang="en" sz="2400">
                <a:solidFill>
                  <a:srgbClr val="0000FF"/>
                </a:solidFill>
                <a:latin typeface="Alfa Slab One"/>
                <a:ea typeface="Alfa Slab One"/>
                <a:cs typeface="Alfa Slab One"/>
                <a:sym typeface="Alfa Slab One"/>
              </a:rPr>
              <a:t>133.3 in.</a:t>
            </a: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 ≈ </a:t>
            </a:r>
            <a:r>
              <a:rPr lang="en" sz="2400" u="sng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104 inches!! </a:t>
            </a:r>
            <a:endParaRPr sz="2400" u="sng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215575" y="4214375"/>
            <a:ext cx="30768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fa Slab One"/>
                <a:ea typeface="Alfa Slab One"/>
                <a:cs typeface="Alfa Slab One"/>
                <a:sym typeface="Alfa Slab One"/>
              </a:rPr>
              <a:t>...or 8 Feet 8 Inches!!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WNBA Rim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ctrTitle"/>
          </p:nvPr>
        </p:nvSpPr>
        <p:spPr>
          <a:xfrm>
            <a:off x="476850" y="613950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Why Would This Help???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in Paint FG Attempts (Adjusted)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5" y="1400100"/>
            <a:ext cx="5033850" cy="3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" y="1373449"/>
            <a:ext cx="5257801" cy="3584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5173250" y="2038350"/>
            <a:ext cx="4101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NBA: 	  36.46 FGA (Paint)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WNBA: 29.76 FGA (Paint)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 dirty="0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 dirty="0">
                <a:latin typeface="Proxima Nova"/>
                <a:ea typeface="Proxima Nova"/>
                <a:cs typeface="Proxima Nova"/>
                <a:sym typeface="Proxima Nova"/>
              </a:rPr>
              <a:t>p-value = 2.39118 e-06</a:t>
            </a:r>
            <a:endParaRPr b="1" u="sng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 dirty="0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Points in Paint/Total Points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5" y="1400100"/>
            <a:ext cx="5033850" cy="3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8" y="1423800"/>
            <a:ext cx="5073761" cy="3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" y="1412450"/>
            <a:ext cx="5257801" cy="3584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5173250" y="2038350"/>
            <a:ext cx="3898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		22%*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WNBA:	20%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= 4.62958 e-03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654775" y="4602600"/>
            <a:ext cx="34893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* In 2013-2014, this number was 41% before  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 3-PT Revolution took over the NBA...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Correlation of 3PT Attempts and Dunks (NBA)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41" y="1017725"/>
            <a:ext cx="486551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5099750" y="4130650"/>
            <a:ext cx="222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★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Correlation of 0.45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★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of 0.02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173250" y="3257550"/>
            <a:ext cx="39708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>
                <a:latin typeface="Proxima Nova"/>
                <a:ea typeface="Proxima Nova"/>
                <a:cs typeface="Proxima Nova"/>
                <a:sym typeface="Proxima Nova"/>
              </a:rPr>
              <a:t>More Fun / Excitement!!!!</a:t>
            </a:r>
            <a:endParaRPr sz="24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6748675" y="1663000"/>
            <a:ext cx="327600" cy="5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6748675" y="2729800"/>
            <a:ext cx="327600" cy="51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5203475" y="1124550"/>
            <a:ext cx="3970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Lower Rim = More Dunks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5173250" y="2190750"/>
            <a:ext cx="3970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More Dunks = More 3PA!!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of Project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3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are HUGE sports fans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BG’s fiancée, however, is not…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Took an interest to Women’s sports one day when I left ESPN on TV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 a result, we became fans of the </a:t>
            </a:r>
            <a:r>
              <a:rPr lang="en" b="1" i="1">
                <a:solidFill>
                  <a:srgbClr val="000000"/>
                </a:solidFill>
              </a:rPr>
              <a:t>Dallas Wings WNBA Team</a:t>
            </a:r>
            <a:endParaRPr b="1" i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WNBA Game seems a lot different than NBA, when it really shouldn’t be. </a:t>
            </a:r>
            <a:r>
              <a:rPr lang="en" b="1" i="1" u="sng">
                <a:solidFill>
                  <a:srgbClr val="000000"/>
                </a:solidFill>
              </a:rPr>
              <a:t>Why is that?!!</a:t>
            </a:r>
            <a:endParaRPr b="1" i="1" u="sng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849" y="1114838"/>
            <a:ext cx="2327799" cy="34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149575" y="4568875"/>
            <a:ext cx="2458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Skyler Diggins-Smith, Dallas Wings Guard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Naysayers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is precedent for women playing sports on different playing fields: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LPGA - shorter tee boxes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Volleyball - nets are </a:t>
            </a:r>
            <a:r>
              <a:rPr lang="en" b="1" i="1">
                <a:solidFill>
                  <a:srgbClr val="000000"/>
                </a:solidFill>
              </a:rPr>
              <a:t>7 inches lower</a:t>
            </a:r>
            <a:r>
              <a:rPr lang="en">
                <a:solidFill>
                  <a:srgbClr val="000000"/>
                </a:solidFill>
              </a:rPr>
              <a:t> than the men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Tennis - Play best of 2 out of 3 sets as opposed to best of 3 out of 5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is also precedent for sports making changes to rules to change playing style: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NCAAM extending 3-PT Line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NBA adding Defensive 3 second violation</a:t>
            </a:r>
            <a:endParaRPr>
              <a:solidFill>
                <a:srgbClr val="000000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NFL adding Roughing the Passer penalties and Horse Collar Tackle Penalties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Naysayers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599375" y="1156950"/>
            <a:ext cx="32985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</a:rPr>
              <a:t>The women already have a closer 3 point line: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2121050"/>
            <a:ext cx="27432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5011200" y="1188950"/>
            <a:ext cx="32985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women already play with a smaller ball: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4">
            <a:alphaModFix/>
          </a:blip>
          <a:srcRect l="-3660" r="3659"/>
          <a:stretch/>
        </p:blipFill>
        <p:spPr>
          <a:xfrm>
            <a:off x="4411825" y="2057625"/>
            <a:ext cx="4161794" cy="27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WNBA Rim Height </a:t>
            </a:r>
            <a:r>
              <a:rPr lang="en" sz="2400" b="1" i="1">
                <a:solidFill>
                  <a:srgbClr val="000000"/>
                </a:solidFill>
              </a:rPr>
              <a:t>should</a:t>
            </a:r>
            <a:r>
              <a:rPr lang="en" sz="2400">
                <a:solidFill>
                  <a:srgbClr val="000000"/>
                </a:solidFill>
              </a:rPr>
              <a:t> be lowered to 8 ft. and 8 in.</a:t>
            </a:r>
            <a:endParaRPr sz="24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This would allow plays such as alley-oops and dunks to become incorporated into the game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...which would highlight other plays such as 3-PT shooting, pick and rolls, etc. </a:t>
            </a:r>
            <a:endParaRPr sz="18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Game would be more exciting and display true athleticism of the WNBA Players rather than crippling them with this significant disadvantage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00"/>
                </a:solidFill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			</a:t>
            </a:r>
            <a:endParaRPr i="1">
              <a:solidFill>
                <a:srgbClr val="000000"/>
              </a:solidFill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i="1">
              <a:solidFill>
                <a:srgbClr val="000000"/>
              </a:solidFill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390800" y="44313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B.G. Lemmon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Tara Rosen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July 2, 2019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DS042219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7249" y="417425"/>
            <a:ext cx="4565404" cy="45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vs. WNBA ‘Excitement’ Metrics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919975" y="1124600"/>
            <a:ext cx="747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Total Points Per Game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3 Point Attempts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Fast Break Attempts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Clutch Time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Dunks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Points Per Game (Adjusted)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554250" y="2038350"/>
            <a:ext cx="3894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		92.67 ppg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WNBA:	82.39 ppg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= 2.1477 e-07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35100"/>
            <a:ext cx="5257800" cy="358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3-Point Attempts (Adjusted)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50" y="1209739"/>
            <a:ext cx="5262199" cy="35799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554250" y="2038350"/>
            <a:ext cx="3894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		26.67 3PA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WNBA:	19.42 3PA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= 1.9014 e-05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Break Attempts (Adjusted)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231975"/>
            <a:ext cx="5257800" cy="35844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554250" y="2038350"/>
            <a:ext cx="3894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		7.82 fba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WNBA:	6.04 fba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= 1.8564 e-04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327000"/>
            <a:ext cx="8065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(Point differential &lt;= 5 pts with 2 min remaining)</a:t>
            </a:r>
            <a:endParaRPr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475" y="1338150"/>
            <a:ext cx="5359024" cy="36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3" y="1402047"/>
            <a:ext cx="5257801" cy="3584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554250" y="2038350"/>
            <a:ext cx="3894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		44% games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WNBA:	16% games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sng">
                <a:latin typeface="Proxima Nova"/>
                <a:ea typeface="Proxima Nova"/>
                <a:cs typeface="Proxima Nova"/>
                <a:sym typeface="Proxima Nova"/>
              </a:rPr>
              <a:t>Two-Sample t-test:</a:t>
            </a:r>
            <a:endParaRPr sz="1800" b="1" i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p-value = 1.5833 e-29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 b="1" i="1">
                <a:latin typeface="Proxima Nova"/>
                <a:ea typeface="Proxima Nova"/>
                <a:cs typeface="Proxima Nova"/>
                <a:sym typeface="Proxima Nova"/>
              </a:rPr>
              <a:t>Results Statistically Significant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64825" y="310375"/>
            <a:ext cx="7443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Dunks</a:t>
            </a:r>
            <a:endParaRPr sz="3600"/>
          </a:p>
        </p:txBody>
      </p:sp>
      <p:sp>
        <p:nvSpPr>
          <p:cNvPr id="106" name="Google Shape;106;p20"/>
          <p:cNvSpPr txBox="1"/>
          <p:nvPr/>
        </p:nvSpPr>
        <p:spPr>
          <a:xfrm>
            <a:off x="399300" y="10237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NBA: </a:t>
            </a:r>
            <a:r>
              <a:rPr lang="en" sz="2400" b="1" u="sng">
                <a:latin typeface="Proxima Nova"/>
                <a:ea typeface="Proxima Nova"/>
                <a:cs typeface="Proxima Nova"/>
                <a:sym typeface="Proxima Nova"/>
              </a:rPr>
              <a:t>over 11,000 dunks</a:t>
            </a: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 in 2018-19 Season alone...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161300" y="14809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...and in the WNBA since its inception in 1997...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000825" y="1989250"/>
            <a:ext cx="7220394" cy="3122334"/>
          </a:xfrm>
          <a:prstGeom prst="irregularSeal2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/>
          <p:nvPr/>
        </p:nvSpPr>
        <p:spPr>
          <a:xfrm rot="-650321">
            <a:off x="2358743" y="3098897"/>
            <a:ext cx="4420764" cy="856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Proxima Nova"/>
                <a:ea typeface="Proxima Nova"/>
                <a:cs typeface="Proxima Nova"/>
                <a:sym typeface="Proxima Nova"/>
              </a:rPr>
              <a:t>11 Total Dunks!</a:t>
            </a:r>
            <a:endParaRPr sz="4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vs. WNBA Height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535" y="1170125"/>
            <a:ext cx="5548929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 rot="-1982668">
            <a:off x="2145717" y="1601996"/>
            <a:ext cx="2377818" cy="556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>
                <a:latin typeface="Calibri"/>
                <a:ea typeface="Calibri"/>
                <a:cs typeface="Calibri"/>
                <a:sym typeface="Calibri"/>
              </a:rPr>
              <a:t>But they play on the same rim height??</a:t>
            </a:r>
            <a:endParaRPr sz="2600" b="1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Microsoft Macintosh PowerPoint</Application>
  <PresentationFormat>On-screen Show (16:9)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Alfa Slab One</vt:lpstr>
      <vt:lpstr>Arial</vt:lpstr>
      <vt:lpstr>Proxima Nova</vt:lpstr>
      <vt:lpstr>Impact</vt:lpstr>
      <vt:lpstr>Varela Round</vt:lpstr>
      <vt:lpstr>Gameday</vt:lpstr>
      <vt:lpstr>WNBA/NBA Rim Heights</vt:lpstr>
      <vt:lpstr>Background of Project</vt:lpstr>
      <vt:lpstr>NBA vs. WNBA ‘Excitement’ Metrics</vt:lpstr>
      <vt:lpstr>Total Points Per Game (Adjusted)</vt:lpstr>
      <vt:lpstr>3-Point Attempts (Adjusted)</vt:lpstr>
      <vt:lpstr>Fast Break Attempts (Adjusted)</vt:lpstr>
      <vt:lpstr>Clutch Time (Point differential &lt;= 5 pts with 2 min remaining)</vt:lpstr>
      <vt:lpstr>PowerPoint Presentation</vt:lpstr>
      <vt:lpstr>NBA vs. WNBA Height</vt:lpstr>
      <vt:lpstr>Height Analysis</vt:lpstr>
      <vt:lpstr>Dunking 101</vt:lpstr>
      <vt:lpstr>Lower the Rim in the WNBA!!</vt:lpstr>
      <vt:lpstr>NBA Rim Equivalent</vt:lpstr>
      <vt:lpstr>...therefore, we believe...</vt:lpstr>
      <vt:lpstr>Proposed WNBA Rim </vt:lpstr>
      <vt:lpstr>Why Would This Help???</vt:lpstr>
      <vt:lpstr>Points in Paint FG Attempts (Adjusted)</vt:lpstr>
      <vt:lpstr>Total Points in Paint/Total Points</vt:lpstr>
      <vt:lpstr>Correlation of 3PT Attempts and Dunks (NBA)</vt:lpstr>
      <vt:lpstr>To The Naysayers</vt:lpstr>
      <vt:lpstr>To The Naysayers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WNBA/NBA Rim Heights</dc:title>
  <cp:lastModifiedBy>BG Lemmon</cp:lastModifiedBy>
  <cp:revision>1</cp:revision>
  <dcterms:modified xsi:type="dcterms:W3CDTF">2019-09-11T17:47:28Z</dcterms:modified>
</cp:coreProperties>
</file>